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8" r:id="rId3"/>
    <p:sldId id="256" r:id="rId4"/>
    <p:sldId id="259" r:id="rId5"/>
    <p:sldId id="257" r:id="rId6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74" autoAdjust="0"/>
    <p:restoredTop sz="94660"/>
  </p:normalViewPr>
  <p:slideViewPr>
    <p:cSldViewPr snapToGrid="0">
      <p:cViewPr>
        <p:scale>
          <a:sx n="70" d="100"/>
          <a:sy n="70" d="100"/>
        </p:scale>
        <p:origin x="9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ECD11-7364-4742-9AE3-E20F2595A14E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EDF03-D68F-4F4C-8A52-34F6C537B5B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3173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BE183-4BD9-4765-BE85-F42CF42AE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86AFF3-B575-471C-98E9-531916FA1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71D34-2B2B-4BAF-989F-3644E1C3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1103CD-9E19-49BA-8FA3-96D77D69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398A21-F9D0-4CB0-A5C7-55E039FC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3471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47F08-6D49-4648-8E59-01043834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A90A13-5256-4A2D-A6CC-FB644A648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9ACE8-31E1-4368-B1FB-97610DB6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29F40F-9BFA-452F-83A3-9DAB910D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7A07B7-B42E-4988-8BDE-91982E90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8965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040150-1A12-4531-B4C0-3538B1712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5B1876-3784-44E0-A705-E5C9ABD51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B75047-4F21-413B-B624-19465D4A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7278C5-7541-4857-8A8B-885B892E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BF432-EA4B-4E5E-A53F-C15B5288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271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F933D-488B-438F-9159-9DA80E49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5276B-98AE-41A8-BF9C-C50A2A35F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C80442-8643-4588-8350-5FDF3343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488F8C-D000-4E46-B253-FE2A19D6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F87D1F-74E7-4DBB-969B-20B168A2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6369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5421-97CA-4F89-9B02-E24B900D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AFE4E5-8987-4AE0-BCA0-06E1B755B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6AF6BF-0BC2-4450-9B33-4DBB2730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760D1-4721-4FE1-B7AC-3CE29B3F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8876D-FF71-44F4-9DB3-15A1BD0E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469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6A236-EF1F-4257-BECF-CCF9BBBD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7348E8-90AC-4328-8B91-0BEF99ACB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88DD9-6DF2-41D1-8A11-1E84F3682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B5B51-F90C-4A35-81E4-83C5FAE7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54121F-4617-46E6-8071-A85876D9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FEDD0-32CC-4327-84E0-32BF3AEC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3861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E2530-E956-4AA0-ADF8-1303813A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E46FB-0D9F-40B4-84F0-88559D16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22A421-FEEC-4CAA-9EC4-0320BFA77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1C229A-C567-4A91-8933-828CD149A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803063-36DF-4D45-85B2-BF2717CBD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E47A35-9A42-4BB6-BE53-6424C2E5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17E3C9-96F2-4688-93FC-96EEDC6A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FFFB21-DCFA-4936-BB50-5554F7C9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2527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8885E-16C8-4EAE-B188-ADE65FEF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D004B2-EA1F-48DC-81EA-BE1DE3C3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71DEFE-A1F0-4331-89F3-E191091B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290BF-F932-4E8A-AA9B-E80FC8AF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985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C96BAB-820B-4853-992B-7058DF8D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F1E154-1636-43FA-B3B1-A49633B3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158FAB-7B65-48AB-9680-591EB292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1951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CD189-1DB0-4A4A-B84C-993AB038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26676E-6F23-43B1-A988-D386A81F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B4789E-992C-474B-B016-DDCC27C5A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510B13-C52D-486E-A643-77110675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7BC479-CDA0-40F2-8331-1E6445D3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FFC31B-8109-465E-84EC-4CD44F9E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5987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C7D03-7061-43F4-A96F-BE38662C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49D341-2DC9-4030-8E4D-74A1A7C34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9728C0-D731-4731-879C-727987DC3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CE93FB-1AB5-4258-A1BB-F2430B46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8D189E-AE5F-4995-83E9-F1310E78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B80CDB-4593-4302-AD13-32EA34E5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9758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B17870-8A36-4341-9A67-D67C5D43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CB1CF4-E0FE-4395-8739-E0D98E88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21FC3F-4522-41E0-9261-7AAE40DCC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EA1B-3397-48A6-BEA7-541D83177788}" type="datetimeFigureOut">
              <a:rPr lang="es-DO" smtClean="0"/>
              <a:t>2/4/2020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EBFB4C-526D-422E-AD27-DDA455CC0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13B93-173E-4366-9C83-8D9154D5D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A5C5-AA28-43D6-BD0D-694BB81A157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5292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Hola - Opiniones | Facebook">
            <a:extLst>
              <a:ext uri="{FF2B5EF4-FFF2-40B4-BE49-F238E27FC236}">
                <a16:creationId xmlns:a16="http://schemas.microsoft.com/office/drawing/2014/main" id="{319D52D6-76DE-4C1C-878B-F39EC7D98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381" y="1176793"/>
            <a:ext cx="4548146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04AA9BA-9ABC-4E79-94FD-D4ED8BC688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7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298">
        <p14:prism isInverted="1"/>
      </p:transition>
    </mc:Choice>
    <mc:Fallback>
      <p:transition spd="slow" advTm="9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343FD-2227-4D53-A904-20B8DEB5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>
                <a:latin typeface="Comic Sans MS" panose="030F0702030302020204" pitchFamily="66" charset="0"/>
              </a:rPr>
              <a:t>La Traslación</a:t>
            </a:r>
            <a:endParaRPr lang="es-DO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084C6D-513D-4412-8878-03B987245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4400" dirty="0">
                <a:latin typeface="Comic Sans MS" panose="030F0702030302020204" pitchFamily="66" charset="0"/>
              </a:rPr>
              <a:t>La traslación es un movimiento en el que una figura cambia de lugar, sin cambiar la medida de sus lados , ni su tamaño, ni la forma.</a:t>
            </a:r>
            <a:endParaRPr lang="es-DO" sz="4400" dirty="0">
              <a:latin typeface="Comic Sans MS" panose="030F0702030302020204" pitchFamily="66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31E43F8-84EF-4521-826E-48E5D4CD06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12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2728">
        <p14:prism isInverted="1"/>
      </p:transition>
    </mc:Choice>
    <mc:Fallback>
      <p:transition spd="slow" advTm="62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5F9ADB2-7755-4B68-9E8C-EFFF5CAA9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91332"/>
              </p:ext>
            </p:extLst>
          </p:nvPr>
        </p:nvGraphicFramePr>
        <p:xfrm>
          <a:off x="3869636" y="626161"/>
          <a:ext cx="4704522" cy="56056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7565">
                  <a:extLst>
                    <a:ext uri="{9D8B030D-6E8A-4147-A177-3AD203B41FA5}">
                      <a16:colId xmlns:a16="http://schemas.microsoft.com/office/drawing/2014/main" val="2645336755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69949056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3949586628"/>
                    </a:ext>
                  </a:extLst>
                </a:gridCol>
                <a:gridCol w="490331">
                  <a:extLst>
                    <a:ext uri="{9D8B030D-6E8A-4147-A177-3AD203B41FA5}">
                      <a16:colId xmlns:a16="http://schemas.microsoft.com/office/drawing/2014/main" val="3609305939"/>
                    </a:ext>
                  </a:extLst>
                </a:gridCol>
                <a:gridCol w="503582">
                  <a:extLst>
                    <a:ext uri="{9D8B030D-6E8A-4147-A177-3AD203B41FA5}">
                      <a16:colId xmlns:a16="http://schemas.microsoft.com/office/drawing/2014/main" val="4050980648"/>
                    </a:ext>
                  </a:extLst>
                </a:gridCol>
                <a:gridCol w="463826">
                  <a:extLst>
                    <a:ext uri="{9D8B030D-6E8A-4147-A177-3AD203B41FA5}">
                      <a16:colId xmlns:a16="http://schemas.microsoft.com/office/drawing/2014/main" val="3370116976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436273377"/>
                    </a:ext>
                  </a:extLst>
                </a:gridCol>
                <a:gridCol w="410818">
                  <a:extLst>
                    <a:ext uri="{9D8B030D-6E8A-4147-A177-3AD203B41FA5}">
                      <a16:colId xmlns:a16="http://schemas.microsoft.com/office/drawing/2014/main" val="3858785989"/>
                    </a:ext>
                  </a:extLst>
                </a:gridCol>
                <a:gridCol w="463826">
                  <a:extLst>
                    <a:ext uri="{9D8B030D-6E8A-4147-A177-3AD203B41FA5}">
                      <a16:colId xmlns:a16="http://schemas.microsoft.com/office/drawing/2014/main" val="2081913525"/>
                    </a:ext>
                  </a:extLst>
                </a:gridCol>
                <a:gridCol w="543339">
                  <a:extLst>
                    <a:ext uri="{9D8B030D-6E8A-4147-A177-3AD203B41FA5}">
                      <a16:colId xmlns:a16="http://schemas.microsoft.com/office/drawing/2014/main" val="3642934918"/>
                    </a:ext>
                  </a:extLst>
                </a:gridCol>
              </a:tblGrid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 dirty="0">
                          <a:effectLst/>
                        </a:rPr>
                        <a:t> </a:t>
                      </a:r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 dirty="0">
                          <a:effectLst/>
                        </a:rPr>
                        <a:t> </a:t>
                      </a:r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1858705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979866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0754348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2704149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7036536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6598008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31206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7830973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0277062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744514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52046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188693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7066432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4244733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03244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5443493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367388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559309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606597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2252243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 dirty="0">
                          <a:effectLst/>
                        </a:rPr>
                        <a:t> </a:t>
                      </a:r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5161734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B7BA54-4F77-482B-8837-B2C7C3702680}"/>
              </a:ext>
            </a:extLst>
          </p:cNvPr>
          <p:cNvSpPr txBox="1"/>
          <p:nvPr/>
        </p:nvSpPr>
        <p:spPr>
          <a:xfrm>
            <a:off x="556591" y="980661"/>
            <a:ext cx="296848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Comic Sans MS" panose="030F0702030302020204" pitchFamily="66" charset="0"/>
              </a:rPr>
              <a:t>Ejemplo de Traslación </a:t>
            </a:r>
            <a:endParaRPr lang="es-DO" sz="3600" dirty="0">
              <a:latin typeface="Comic Sans MS" panose="030F0702030302020204" pitchFamily="66" charset="0"/>
            </a:endParaRP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47C1106D-6024-48B6-A9C0-52512356FB9B}"/>
              </a:ext>
            </a:extLst>
          </p:cNvPr>
          <p:cNvSpPr/>
          <p:nvPr/>
        </p:nvSpPr>
        <p:spPr>
          <a:xfrm>
            <a:off x="4293704" y="2226365"/>
            <a:ext cx="1258957" cy="13517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B6D57699-40E5-4E35-AEE1-F72EE3F2EBC9}"/>
              </a:ext>
            </a:extLst>
          </p:cNvPr>
          <p:cNvSpPr/>
          <p:nvPr/>
        </p:nvSpPr>
        <p:spPr>
          <a:xfrm>
            <a:off x="6937513" y="3578087"/>
            <a:ext cx="1258957" cy="135172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11962A1-AD1E-491C-A02D-B9F090F6A20A}"/>
              </a:ext>
            </a:extLst>
          </p:cNvPr>
          <p:cNvCxnSpPr>
            <a:cxnSpLocks/>
          </p:cNvCxnSpPr>
          <p:nvPr/>
        </p:nvCxnSpPr>
        <p:spPr>
          <a:xfrm>
            <a:off x="5552661" y="3578087"/>
            <a:ext cx="1384852" cy="135172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C85F0D73-7410-454F-A4E8-266B6E63742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3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3735">
        <p14:prism isInverted="1"/>
      </p:transition>
    </mc:Choice>
    <mc:Fallback>
      <p:transition spd="slow" advTm="93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89CD9-16F7-45B9-B974-90D94E273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988" y="505891"/>
            <a:ext cx="9144000" cy="109430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>
                <a:latin typeface="Comic Sans MS" panose="030F0702030302020204" pitchFamily="66" charset="0"/>
              </a:rPr>
              <a:t>Rotación </a:t>
            </a:r>
            <a:endParaRPr lang="es-DO" dirty="0">
              <a:latin typeface="Comic Sans MS" panose="030F07020303020202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2924AC-43D0-4779-A3FF-98B61F15B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987" y="2601118"/>
            <a:ext cx="10199427" cy="28716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3600" dirty="0">
                <a:latin typeface="Comic Sans MS" panose="030F0702030302020204" pitchFamily="66" charset="0"/>
              </a:rPr>
              <a:t>La rotación es un movimiento que realiza una figura en base a un punto dado, pero no cambia sus lados, formas y tamaños son iguales.</a:t>
            </a:r>
            <a:endParaRPr lang="es-DO" sz="3600" dirty="0">
              <a:latin typeface="Comic Sans MS" panose="030F0702030302020204" pitchFamily="66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93BC072-3BC3-4327-97C0-4E80E747F0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583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9347">
        <p14:prism isInverted="1"/>
      </p:transition>
    </mc:Choice>
    <mc:Fallback>
      <p:transition spd="slow" advTm="393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6409E64-393C-44FB-A05E-F73F77812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44443"/>
              </p:ext>
            </p:extLst>
          </p:nvPr>
        </p:nvGraphicFramePr>
        <p:xfrm>
          <a:off x="3869636" y="626161"/>
          <a:ext cx="4704522" cy="56056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7565">
                  <a:extLst>
                    <a:ext uri="{9D8B030D-6E8A-4147-A177-3AD203B41FA5}">
                      <a16:colId xmlns:a16="http://schemas.microsoft.com/office/drawing/2014/main" val="2645336755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69949056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3949586628"/>
                    </a:ext>
                  </a:extLst>
                </a:gridCol>
                <a:gridCol w="490331">
                  <a:extLst>
                    <a:ext uri="{9D8B030D-6E8A-4147-A177-3AD203B41FA5}">
                      <a16:colId xmlns:a16="http://schemas.microsoft.com/office/drawing/2014/main" val="3609305939"/>
                    </a:ext>
                  </a:extLst>
                </a:gridCol>
                <a:gridCol w="503582">
                  <a:extLst>
                    <a:ext uri="{9D8B030D-6E8A-4147-A177-3AD203B41FA5}">
                      <a16:colId xmlns:a16="http://schemas.microsoft.com/office/drawing/2014/main" val="4050980648"/>
                    </a:ext>
                  </a:extLst>
                </a:gridCol>
                <a:gridCol w="463826">
                  <a:extLst>
                    <a:ext uri="{9D8B030D-6E8A-4147-A177-3AD203B41FA5}">
                      <a16:colId xmlns:a16="http://schemas.microsoft.com/office/drawing/2014/main" val="3370116976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436273377"/>
                    </a:ext>
                  </a:extLst>
                </a:gridCol>
                <a:gridCol w="410818">
                  <a:extLst>
                    <a:ext uri="{9D8B030D-6E8A-4147-A177-3AD203B41FA5}">
                      <a16:colId xmlns:a16="http://schemas.microsoft.com/office/drawing/2014/main" val="3858785989"/>
                    </a:ext>
                  </a:extLst>
                </a:gridCol>
                <a:gridCol w="463826">
                  <a:extLst>
                    <a:ext uri="{9D8B030D-6E8A-4147-A177-3AD203B41FA5}">
                      <a16:colId xmlns:a16="http://schemas.microsoft.com/office/drawing/2014/main" val="2081913525"/>
                    </a:ext>
                  </a:extLst>
                </a:gridCol>
                <a:gridCol w="543339">
                  <a:extLst>
                    <a:ext uri="{9D8B030D-6E8A-4147-A177-3AD203B41FA5}">
                      <a16:colId xmlns:a16="http://schemas.microsoft.com/office/drawing/2014/main" val="3642934918"/>
                    </a:ext>
                  </a:extLst>
                </a:gridCol>
              </a:tblGrid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 dirty="0">
                          <a:effectLst/>
                        </a:rPr>
                        <a:t> </a:t>
                      </a:r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 dirty="0">
                          <a:effectLst/>
                        </a:rPr>
                        <a:t> </a:t>
                      </a:r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1858705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979866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0754348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2704149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7036536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6598008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31206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7830973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0277062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744514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 dirty="0">
                          <a:effectLst/>
                        </a:rPr>
                        <a:t> </a:t>
                      </a:r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52046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188693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7066432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4244733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03244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5443493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367388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5593094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606597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2252243"/>
                  </a:ext>
                </a:extLst>
              </a:tr>
              <a:tr h="266937"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>
                          <a:effectLst/>
                        </a:rPr>
                        <a:t> </a:t>
                      </a:r>
                      <a:endParaRPr lang="es-D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u="none" strike="noStrike" dirty="0">
                          <a:effectLst/>
                        </a:rPr>
                        <a:t> </a:t>
                      </a:r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516173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1D01C64-9979-4FB5-ABD4-D6EDD4C7AA63}"/>
              </a:ext>
            </a:extLst>
          </p:cNvPr>
          <p:cNvSpPr txBox="1"/>
          <p:nvPr/>
        </p:nvSpPr>
        <p:spPr>
          <a:xfrm>
            <a:off x="556591" y="980661"/>
            <a:ext cx="296848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Comic Sans MS" panose="030F0702030302020204" pitchFamily="66" charset="0"/>
              </a:rPr>
              <a:t>Ejemplo de Rotación  </a:t>
            </a:r>
            <a:endParaRPr lang="es-DO" sz="3600" dirty="0">
              <a:latin typeface="Comic Sans MS" panose="030F0702030302020204" pitchFamily="66" charset="0"/>
            </a:endParaRP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F226A811-96B5-4ACC-9BC0-B911F98E1869}"/>
              </a:ext>
            </a:extLst>
          </p:cNvPr>
          <p:cNvSpPr/>
          <p:nvPr/>
        </p:nvSpPr>
        <p:spPr>
          <a:xfrm>
            <a:off x="5229958" y="626160"/>
            <a:ext cx="1258957" cy="13517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F0000"/>
              </a:solidFill>
            </a:endParaRPr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8BAF3DDC-5B71-4296-B55E-1F400E665D87}"/>
              </a:ext>
            </a:extLst>
          </p:cNvPr>
          <p:cNvSpPr/>
          <p:nvPr/>
        </p:nvSpPr>
        <p:spPr>
          <a:xfrm rot="5400000">
            <a:off x="5276341" y="2753141"/>
            <a:ext cx="1258957" cy="1351722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3987E65A-7383-427E-83B2-F4EA8D823A55}"/>
              </a:ext>
            </a:extLst>
          </p:cNvPr>
          <p:cNvSpPr/>
          <p:nvPr/>
        </p:nvSpPr>
        <p:spPr>
          <a:xfrm rot="10800000">
            <a:off x="5367327" y="4605625"/>
            <a:ext cx="1258957" cy="135172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8C7A03-653F-4163-9977-64AD08898DA4}"/>
              </a:ext>
            </a:extLst>
          </p:cNvPr>
          <p:cNvSpPr txBox="1"/>
          <p:nvPr/>
        </p:nvSpPr>
        <p:spPr>
          <a:xfrm>
            <a:off x="4006655" y="2992947"/>
            <a:ext cx="9416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90°</a:t>
            </a:r>
            <a:endParaRPr lang="es-DO" sz="3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F90784-677A-4BA0-BB67-75B65EC7DB2A}"/>
              </a:ext>
            </a:extLst>
          </p:cNvPr>
          <p:cNvSpPr txBox="1"/>
          <p:nvPr/>
        </p:nvSpPr>
        <p:spPr>
          <a:xfrm>
            <a:off x="4006655" y="4864965"/>
            <a:ext cx="9416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180°</a:t>
            </a:r>
            <a:endParaRPr lang="es-DO" sz="3200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E04FAC2-9761-45DB-94D6-E64FCD1115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865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7049">
        <p14:prism isInverted="1"/>
      </p:transition>
    </mc:Choice>
    <mc:Fallback>
      <p:transition spd="slow" advTm="147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5|16.2|26.2|1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|11.1|21.1|14.5|12.4|18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491</Words>
  <Application>Microsoft Office PowerPoint</Application>
  <PresentationFormat>Panorámica</PresentationFormat>
  <Paragraphs>428</Paragraphs>
  <Slides>5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La Traslación</vt:lpstr>
      <vt:lpstr>Presentación de PowerPoint</vt:lpstr>
      <vt:lpstr>Rotación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D19C4200 educacion</dc:creator>
  <cp:lastModifiedBy>D19C4200 educacion</cp:lastModifiedBy>
  <cp:revision>3</cp:revision>
  <dcterms:created xsi:type="dcterms:W3CDTF">2020-04-03T04:49:04Z</dcterms:created>
  <dcterms:modified xsi:type="dcterms:W3CDTF">2020-04-03T05:15:25Z</dcterms:modified>
</cp:coreProperties>
</file>